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83" r:id="rId3"/>
    <p:sldId id="277" r:id="rId4"/>
    <p:sldId id="278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2" r:id="rId20"/>
    <p:sldId id="273" r:id="rId21"/>
    <p:sldId id="274" r:id="rId22"/>
    <p:sldId id="275" r:id="rId23"/>
    <p:sldId id="276" r:id="rId24"/>
    <p:sldId id="271" r:id="rId25"/>
    <p:sldId id="279" r:id="rId26"/>
    <p:sldId id="280" r:id="rId27"/>
    <p:sldId id="281" r:id="rId28"/>
    <p:sldId id="282" r:id="rId2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Rounded Rectangle 9"/>
          <p:cNvSpPr/>
          <p:nvPr/>
        </p:nvSpPr>
        <p:spPr>
          <a:xfrm>
            <a:off x="418596" y="434162"/>
            <a:ext cx="8306809" cy="3108960"/>
          </a:xfrm>
          <a:prstGeom prst="roundRect">
            <a:avLst>
              <a:gd name="adj" fmla="val 4578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5" name="Title 4"/>
          <p:cNvSpPr>
            <a:spLocks noGrp="1"/>
          </p:cNvSpPr>
          <p:nvPr>
            <p:ph type="ctrTitle"/>
          </p:nvPr>
        </p:nvSpPr>
        <p:spPr>
          <a:xfrm>
            <a:off x="722376" y="1820206"/>
            <a:ext cx="7772400" cy="1828800"/>
          </a:xfrm>
        </p:spPr>
        <p:txBody>
          <a:bodyPr lIns="45720" rIns="45720" bIns="45720"/>
          <a:lstStyle>
            <a:lvl1pPr algn="r">
              <a:defRPr sz="4500" b="1">
                <a:solidFill>
                  <a:schemeClr val="accent1">
                    <a:tint val="88000"/>
                    <a:satMod val="150000"/>
                  </a:schemeClr>
                </a:solidFill>
                <a:effectLst>
                  <a:outerShdw blurRad="53975" dist="22860" dir="5400000" algn="tl" rotWithShape="0">
                    <a:srgbClr val="000000">
                      <a:alpha val="5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0" name="Subtitle 19"/>
          <p:cNvSpPr>
            <a:spLocks noGrp="1"/>
          </p:cNvSpPr>
          <p:nvPr>
            <p:ph type="subTitle" idx="1"/>
          </p:nvPr>
        </p:nvSpPr>
        <p:spPr>
          <a:xfrm>
            <a:off x="722376" y="3685032"/>
            <a:ext cx="7772400" cy="914400"/>
          </a:xfrm>
        </p:spPr>
        <p:txBody>
          <a:bodyPr lIns="182880" tIns="0"/>
          <a:lstStyle>
            <a:lvl1pPr marL="36576" indent="0" algn="r">
              <a:spcBef>
                <a:spcPts val="0"/>
              </a:spcBef>
              <a:buNone/>
              <a:defRPr sz="2000">
                <a:solidFill>
                  <a:schemeClr val="bg2">
                    <a:shade val="2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9" name="Date Placeholder 18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02920" y="530352"/>
            <a:ext cx="8183880" cy="4187952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533404"/>
            <a:ext cx="1981200" cy="5257799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3400" y="533402"/>
            <a:ext cx="5943600" cy="525780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2920" y="530352"/>
            <a:ext cx="8183880" cy="4187952"/>
          </a:xfrm>
        </p:spPr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ed Rectangle 10"/>
          <p:cNvSpPr/>
          <p:nvPr/>
        </p:nvSpPr>
        <p:spPr>
          <a:xfrm>
            <a:off x="418596" y="434162"/>
            <a:ext cx="8306809" cy="4341329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8344" y="4928616"/>
            <a:ext cx="8183880" cy="676656"/>
          </a:xfrm>
        </p:spPr>
        <p:txBody>
          <a:bodyPr lIns="91440" bIns="0" anchor="b"/>
          <a:lstStyle>
            <a:lvl1pPr algn="l">
              <a:buNone/>
              <a:defRPr sz="3600" b="0" cap="none" baseline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8344" y="5624484"/>
            <a:ext cx="8183880" cy="420624"/>
          </a:xfrm>
        </p:spPr>
        <p:txBody>
          <a:bodyPr lIns="118872" tIns="0" anchor="t"/>
          <a:lstStyle>
            <a:lvl1pPr marL="0" marR="36576" indent="0" algn="l">
              <a:spcBef>
                <a:spcPts val="0"/>
              </a:spcBef>
              <a:spcAft>
                <a:spcPts val="0"/>
              </a:spcAft>
              <a:buNone/>
              <a:defRPr sz="1800" b="0">
                <a:solidFill>
                  <a:schemeClr val="accent1">
                    <a:shade val="50000"/>
                    <a:satMod val="110000"/>
                  </a:schemeClr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4352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55360" y="530352"/>
            <a:ext cx="3931920" cy="4389120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2920" y="4983480"/>
            <a:ext cx="8183880" cy="1051560"/>
          </a:xfrm>
        </p:spPr>
        <p:txBody>
          <a:bodyPr anchor="b"/>
          <a:lstStyle>
            <a:lvl1pPr>
              <a:defRPr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7224" y="579438"/>
            <a:ext cx="3931920" cy="792162"/>
          </a:xfrm>
        </p:spPr>
        <p:txBody>
          <a:bodyPr lIns="146304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52169" y="579438"/>
            <a:ext cx="3931920" cy="792162"/>
          </a:xfrm>
        </p:spPr>
        <p:txBody>
          <a:bodyPr lIns="137160" anchor="ctr"/>
          <a:lstStyle>
            <a:lvl1pPr marL="0" indent="0" algn="l">
              <a:buNone/>
              <a:defRPr sz="2400" b="1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607224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2169" y="1447800"/>
            <a:ext cx="3931920" cy="3489960"/>
          </a:xfrm>
        </p:spPr>
        <p:txBody>
          <a:bodyPr anchor="t"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38784" y="533400"/>
            <a:ext cx="2971800" cy="914400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5538847" y="1447802"/>
            <a:ext cx="2971800" cy="4206112"/>
          </a:xfrm>
        </p:spPr>
        <p:txBody>
          <a:bodyPr lIns="91440"/>
          <a:lstStyle>
            <a:lvl1pPr marL="18288" marR="18288" indent="0">
              <a:spcBef>
                <a:spcPts val="0"/>
              </a:spcBef>
              <a:buNone/>
              <a:defRPr sz="1400">
                <a:solidFill>
                  <a:schemeClr val="tx1"/>
                </a:solidFill>
              </a:defRPr>
            </a:lvl1pPr>
            <a:lvl2pPr>
              <a:buNone/>
              <a:defRPr sz="1200">
                <a:solidFill>
                  <a:schemeClr val="tx1"/>
                </a:solidFill>
              </a:defRPr>
            </a:lvl2pPr>
            <a:lvl3pPr>
              <a:buNone/>
              <a:defRPr sz="1000">
                <a:solidFill>
                  <a:schemeClr val="tx1"/>
                </a:solidFill>
              </a:defRPr>
            </a:lvl3pPr>
            <a:lvl4pPr>
              <a:buNone/>
              <a:defRPr sz="900">
                <a:solidFill>
                  <a:schemeClr val="tx1"/>
                </a:solidFill>
              </a:defRPr>
            </a:lvl4pPr>
            <a:lvl5pPr>
              <a:buNone/>
              <a:defRPr sz="900">
                <a:solidFill>
                  <a:schemeClr val="tx1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761372" y="930144"/>
            <a:ext cx="4626159" cy="4724402"/>
          </a:xfrm>
        </p:spPr>
        <p:txBody>
          <a:bodyPr/>
          <a:lstStyle>
            <a:lvl1pPr>
              <a:defRPr sz="2800">
                <a:solidFill>
                  <a:schemeClr val="tx1"/>
                </a:solidFill>
              </a:defRPr>
            </a:lvl1pPr>
            <a:lvl2pPr>
              <a:defRPr sz="2600">
                <a:solidFill>
                  <a:schemeClr val="tx1"/>
                </a:solidFill>
              </a:defRPr>
            </a:lvl2pPr>
            <a:lvl3pPr>
              <a:defRPr sz="2400">
                <a:solidFill>
                  <a:schemeClr val="tx1"/>
                </a:solidFill>
              </a:defRPr>
            </a:lvl3pPr>
            <a:lvl4pPr>
              <a:defRPr sz="2000">
                <a:solidFill>
                  <a:schemeClr val="tx1"/>
                </a:solidFill>
              </a:defRPr>
            </a:lvl4pPr>
            <a:lvl5pPr>
              <a:defRPr sz="2000">
                <a:solidFill>
                  <a:schemeClr val="tx1"/>
                </a:solidFill>
              </a:defRPr>
            </a:lvl5pPr>
            <a:lvl6pPr>
              <a:buNone/>
              <a:defRPr/>
            </a:lvl6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ound Single Corner Rectangle 10"/>
          <p:cNvSpPr/>
          <p:nvPr/>
        </p:nvSpPr>
        <p:spPr>
          <a:xfrm>
            <a:off x="6400800" y="434162"/>
            <a:ext cx="2324605" cy="4343400"/>
          </a:xfrm>
          <a:prstGeom prst="round1Rect">
            <a:avLst>
              <a:gd name="adj" fmla="val 2748"/>
            </a:avLst>
          </a:prstGeom>
          <a:solidFill>
            <a:srgbClr val="1C1C1C"/>
          </a:soli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012056"/>
            <a:ext cx="8229600" cy="1051560"/>
          </a:xfrm>
        </p:spPr>
        <p:txBody>
          <a:bodyPr anchor="t"/>
          <a:lstStyle>
            <a:lvl1pPr algn="l">
              <a:buNone/>
              <a:defRPr sz="3600" b="0">
                <a:solidFill>
                  <a:schemeClr val="bg2">
                    <a:shade val="25000"/>
                  </a:schemeClr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White">
          <a:xfrm>
            <a:off x="6462712" y="533400"/>
            <a:ext cx="2240280" cy="4211480"/>
          </a:xfrm>
        </p:spPr>
        <p:txBody>
          <a:bodyPr lIns="91440"/>
          <a:lstStyle>
            <a:lvl1pPr marL="45720" indent="0" algn="l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>
                <a:solidFill>
                  <a:srgbClr val="FFFFFF"/>
                </a:solidFill>
              </a:defRPr>
            </a:lvl2pPr>
            <a:lvl3pPr>
              <a:defRPr sz="1000">
                <a:solidFill>
                  <a:srgbClr val="FFFFFF"/>
                </a:solidFill>
              </a:defRPr>
            </a:lvl3pPr>
            <a:lvl4pPr>
              <a:defRPr sz="900">
                <a:solidFill>
                  <a:srgbClr val="FFFFFF"/>
                </a:solidFill>
              </a:defRPr>
            </a:lvl4pPr>
            <a:lvl5pPr>
              <a:defRPr sz="900">
                <a:solidFill>
                  <a:srgbClr val="FFFFFF"/>
                </a:solidFill>
              </a:defRPr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21480" y="435768"/>
            <a:ext cx="5925312" cy="4343400"/>
          </a:xfrm>
          <a:prstGeom prst="snipRoundRect">
            <a:avLst>
              <a:gd name="adj1" fmla="val 1040"/>
              <a:gd name="adj2" fmla="val 0"/>
            </a:avLst>
          </a:prstGeom>
          <a:solidFill>
            <a:schemeClr val="bg2">
              <a:shade val="1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ed Rectangle 6"/>
          <p:cNvSpPr/>
          <p:nvPr/>
        </p:nvSpPr>
        <p:spPr>
          <a:xfrm>
            <a:off x="304800" y="329184"/>
            <a:ext cx="8532055" cy="6196819"/>
          </a:xfrm>
          <a:prstGeom prst="roundRect">
            <a:avLst>
              <a:gd name="adj" fmla="val 2081"/>
            </a:avLst>
          </a:prstGeom>
          <a:gradFill flip="none" rotWithShape="1">
            <a:gsLst>
              <a:gs pos="0">
                <a:srgbClr val="FFFFFF">
                  <a:shade val="100000"/>
                </a:srgbClr>
              </a:gs>
              <a:gs pos="98000">
                <a:srgbClr val="FFFFFF">
                  <a:shade val="100000"/>
                </a:srgbClr>
              </a:gs>
              <a:gs pos="99055">
                <a:srgbClr val="FFFFFF">
                  <a:shade val="93000"/>
                </a:srgbClr>
              </a:gs>
              <a:gs pos="100000">
                <a:srgbClr val="FFFFFF">
                  <a:shade val="70000"/>
                </a:srgbClr>
              </a:gs>
            </a:gsLst>
            <a:lin ang="5400000" scaled="1"/>
            <a:tileRect/>
          </a:gradFill>
          <a:ln w="2000" cap="rnd" cmpd="sng" algn="ctr">
            <a:solidFill>
              <a:srgbClr val="302F2C">
                <a:tint val="65000"/>
                <a:satMod val="120000"/>
              </a:srgbClr>
            </a:solidFill>
            <a:prstDash val="solid"/>
          </a:ln>
          <a:effectLst>
            <a:outerShdw blurRad="76200" dist="50800" dir="5400000" algn="tl" rotWithShape="0">
              <a:srgbClr val="000000">
                <a:alpha val="2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ounded Rectangle 8"/>
          <p:cNvSpPr/>
          <p:nvPr/>
        </p:nvSpPr>
        <p:spPr>
          <a:xfrm>
            <a:off x="418596" y="434162"/>
            <a:ext cx="8306809" cy="5486400"/>
          </a:xfrm>
          <a:prstGeom prst="roundRect">
            <a:avLst>
              <a:gd name="adj" fmla="val 2127"/>
            </a:avLst>
          </a:prstGeom>
          <a:gradFill rotWithShape="1">
            <a:gsLst>
              <a:gs pos="0">
                <a:schemeClr val="bg1">
                  <a:tint val="75000"/>
                  <a:satMod val="150000"/>
                </a:schemeClr>
              </a:gs>
              <a:gs pos="55000">
                <a:schemeClr val="bg1">
                  <a:shade val="75000"/>
                  <a:satMod val="100000"/>
                </a:schemeClr>
              </a:gs>
              <a:gs pos="100000">
                <a:schemeClr val="bg1">
                  <a:shade val="35000"/>
                  <a:satMod val="100000"/>
                </a:schemeClr>
              </a:gs>
            </a:gsLst>
            <a:path path="circle">
              <a:fillToRect l="50000" t="175000" r="50000" b="-75000"/>
            </a:path>
          </a:gradFill>
          <a:ln w="889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3" name="Title Placeholder 12"/>
          <p:cNvSpPr>
            <a:spLocks noGrp="1"/>
          </p:cNvSpPr>
          <p:nvPr>
            <p:ph type="title"/>
          </p:nvPr>
        </p:nvSpPr>
        <p:spPr>
          <a:xfrm>
            <a:off x="502920" y="4985590"/>
            <a:ext cx="8183880" cy="105156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idx="1"/>
          </p:nvPr>
        </p:nvSpPr>
        <p:spPr>
          <a:xfrm>
            <a:off x="502920" y="530352"/>
            <a:ext cx="8183880" cy="4187952"/>
          </a:xfrm>
          <a:prstGeom prst="rect">
            <a:avLst/>
          </a:prstGeom>
        </p:spPr>
        <p:txBody>
          <a:bodyPr vert="horz" lIns="182880" tIns="9144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5" name="Date Placeholder 24"/>
          <p:cNvSpPr>
            <a:spLocks noGrp="1"/>
          </p:cNvSpPr>
          <p:nvPr>
            <p:ph type="dt" sz="half" idx="2"/>
          </p:nvPr>
        </p:nvSpPr>
        <p:spPr>
          <a:xfrm>
            <a:off x="3776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3CF28E2E-CF1B-42E2-AFA5-0D7E0865A036}" type="datetimeFigureOut">
              <a:rPr lang="en-US" smtClean="0"/>
              <a:t>10/7/2013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3"/>
          </p:nvPr>
        </p:nvSpPr>
        <p:spPr>
          <a:xfrm>
            <a:off x="6062328" y="6111875"/>
            <a:ext cx="22860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4"/>
          </p:nvPr>
        </p:nvSpPr>
        <p:spPr>
          <a:xfrm>
            <a:off x="8348328" y="61118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bg2">
                    <a:shade val="50000"/>
                  </a:schemeClr>
                </a:solidFill>
              </a:defRPr>
            </a:lvl1pPr>
            <a:extLst/>
          </a:lstStyle>
          <a:p>
            <a:fld id="{D5072D68-B4AA-4019-9EDA-6850208A1B8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b="1" kern="1200">
          <a:solidFill>
            <a:schemeClr val="accent1">
              <a:tint val="88000"/>
              <a:satMod val="150000"/>
            </a:schemeClr>
          </a:solidFill>
          <a:effectLst>
            <a:outerShdw blurRad="53975" dist="22860" dir="5400000" algn="tl" rotWithShape="0">
              <a:srgbClr val="000000">
                <a:alpha val="5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65176" indent="-265176" algn="l" rtl="0" eaLnBrk="1" latinLnBrk="0" hangingPunct="1">
        <a:spcBef>
          <a:spcPts val="250"/>
        </a:spcBef>
        <a:buClr>
          <a:schemeClr val="accent1"/>
        </a:buClr>
        <a:buSzPct val="80000"/>
        <a:buFont typeface="Wingdings 2"/>
        <a:buChar char=""/>
        <a:defRPr kumimoji="0" sz="28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548640" indent="-201168" algn="l" rtl="0" eaLnBrk="1" latinLnBrk="0" hangingPunct="1">
        <a:spcBef>
          <a:spcPts val="250"/>
        </a:spcBef>
        <a:buClr>
          <a:schemeClr val="accent1"/>
        </a:buClr>
        <a:buSzPct val="100000"/>
        <a:buFont typeface="Verdana"/>
        <a:buChar char="◦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786384" indent="-182880" algn="l" rtl="0" eaLnBrk="1" latinLnBrk="0" hangingPunct="1">
        <a:spcBef>
          <a:spcPts val="250"/>
        </a:spcBef>
        <a:buClr>
          <a:schemeClr val="accent2">
            <a:tint val="85000"/>
            <a:satMod val="285000"/>
          </a:schemeClr>
        </a:buClr>
        <a:buSzPct val="100000"/>
        <a:buFont typeface="Wingdings 2"/>
        <a:buChar char="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024128" indent="-182880" algn="l" rtl="0" eaLnBrk="1" latinLnBrk="0" hangingPunct="1">
        <a:spcBef>
          <a:spcPts val="230"/>
        </a:spcBef>
        <a:buClr>
          <a:schemeClr val="accent2">
            <a:tint val="85000"/>
            <a:satMod val="285000"/>
          </a:schemeClr>
        </a:buClr>
        <a:buSzPct val="112000"/>
        <a:buFont typeface="Verdana"/>
        <a:buChar char="◦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280160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90472" indent="-182880" algn="l" rtl="0" eaLnBrk="1" latinLnBrk="0" hangingPunct="1">
        <a:spcBef>
          <a:spcPts val="250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7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700784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1920240" indent="-182880" algn="l" rtl="0" eaLnBrk="1" latinLnBrk="0" hangingPunct="1">
        <a:spcBef>
          <a:spcPts val="257"/>
        </a:spcBef>
        <a:buClr>
          <a:schemeClr val="accent3">
            <a:tint val="85000"/>
            <a:satMod val="275000"/>
          </a:schemeClr>
        </a:buClr>
        <a:buSzPct val="100000"/>
        <a:buFont typeface="Verdana"/>
        <a:buChar char="◦"/>
        <a:defRPr kumimoji="0" sz="15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148840" indent="-182880" algn="l" rtl="0" eaLnBrk="1" latinLnBrk="0" hangingPunct="1">
        <a:spcBef>
          <a:spcPts val="255"/>
        </a:spcBef>
        <a:buClr>
          <a:schemeClr val="accent3">
            <a:tint val="85000"/>
            <a:satMod val="275000"/>
          </a:schemeClr>
        </a:buClr>
        <a:buSzPct val="100000"/>
        <a:buFont typeface="Wingdings 2"/>
        <a:buChar char="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5-1 2</a:t>
            </a:r>
            <a:r>
              <a:rPr lang="en-US" baseline="30000" dirty="0" smtClean="0"/>
              <a:t>nd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Reflexive verb game/practice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412167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s/</a:t>
            </a:r>
            <a:r>
              <a:rPr lang="en-US" dirty="0" err="1" smtClean="0"/>
              <a:t>fam</a:t>
            </a:r>
            <a:r>
              <a:rPr lang="en-US" dirty="0" smtClean="0"/>
              <a:t> go to bed</a:t>
            </a:r>
          </a:p>
          <a:p>
            <a:endParaRPr lang="en-US" dirty="0"/>
          </a:p>
          <a:p>
            <a:r>
              <a:rPr lang="en-US" dirty="0" err="1" smtClean="0"/>
              <a:t>Tú</a:t>
            </a:r>
            <a:r>
              <a:rPr lang="en-US" dirty="0" smtClean="0"/>
              <a:t> </a:t>
            </a:r>
            <a:r>
              <a:rPr lang="en-US" dirty="0" err="1" smtClean="0"/>
              <a:t>te</a:t>
            </a:r>
            <a:r>
              <a:rPr lang="en-US" dirty="0" smtClean="0"/>
              <a:t> </a:t>
            </a:r>
            <a:r>
              <a:rPr lang="en-US" dirty="0" err="1" smtClean="0"/>
              <a:t>acuestas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85366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fall asleep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Yo</a:t>
            </a:r>
            <a:r>
              <a:rPr lang="en-US" dirty="0" smtClean="0"/>
              <a:t> me </a:t>
            </a:r>
            <a:r>
              <a:rPr lang="en-US" dirty="0" err="1" smtClean="0"/>
              <a:t>duermo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70328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They f put on makeup 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Ellas</a:t>
            </a:r>
            <a:r>
              <a:rPr lang="en-US" dirty="0" smtClean="0"/>
              <a:t> se </a:t>
            </a:r>
            <a:r>
              <a:rPr lang="en-US" dirty="0" err="1" smtClean="0"/>
              <a:t>maquillan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1242785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</a:t>
            </a:r>
            <a:r>
              <a:rPr lang="en-US" dirty="0" err="1" smtClean="0"/>
              <a:t>pl</a:t>
            </a:r>
            <a:r>
              <a:rPr lang="en-US" dirty="0" smtClean="0"/>
              <a:t>/form wake up</a:t>
            </a:r>
          </a:p>
          <a:p>
            <a:endParaRPr lang="en-US" dirty="0"/>
          </a:p>
          <a:p>
            <a:r>
              <a:rPr lang="en-US" dirty="0" err="1" smtClean="0"/>
              <a:t>Uds</a:t>
            </a:r>
            <a:r>
              <a:rPr lang="en-US" dirty="0" smtClean="0"/>
              <a:t>. se </a:t>
            </a:r>
            <a:r>
              <a:rPr lang="en-US" dirty="0" err="1" smtClean="0"/>
              <a:t>despiertan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61980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leave/go away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Yo</a:t>
            </a:r>
            <a:r>
              <a:rPr lang="en-US" dirty="0" smtClean="0"/>
              <a:t> me </a:t>
            </a:r>
            <a:r>
              <a:rPr lang="en-US" dirty="0" err="1" smtClean="0"/>
              <a:t>voy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428326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Javier gets up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Él</a:t>
            </a:r>
            <a:r>
              <a:rPr lang="en-US" dirty="0" smtClean="0"/>
              <a:t> se </a:t>
            </a:r>
            <a:r>
              <a:rPr lang="en-US" dirty="0" err="1" smtClean="0"/>
              <a:t>levanta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234463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3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4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3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3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00" decel="500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">
                                          <p:val>
                                            <p:strVal val="#ppt_x+0.0242"/>
                                          </p:val>
                                        </p:tav>
                                        <p:tav tm="10000">
                                          <p:val>
                                            <p:strVal val="#ppt_x+0.0479"/>
                                          </p:val>
                                        </p:tav>
                                        <p:tav tm="15000">
                                          <p:val>
                                            <p:strVal val="#ppt_x+0.0704"/>
                                          </p:val>
                                        </p:tav>
                                        <p:tav tm="20000">
                                          <p:val>
                                            <p:strVal val="#ppt_x+0.0911"/>
                                          </p:val>
                                        </p:tav>
                                        <p:tav tm="25000">
                                          <p:val>
                                            <p:strVal val="#ppt_x+0.1096"/>
                                          </p:val>
                                        </p:tav>
                                        <p:tav tm="30000">
                                          <p:val>
                                            <p:strVal val="#ppt_x+0.1254"/>
                                          </p:val>
                                        </p:tav>
                                        <p:tav tm="35000">
                                          <p:val>
                                            <p:strVal val="#ppt_x+0.1381"/>
                                          </p:val>
                                        </p:tav>
                                        <p:tav tm="40000">
                                          <p:val>
                                            <p:strVal val="#ppt_x+0.1474"/>
                                          </p:val>
                                        </p:tav>
                                        <p:tav tm="45000">
                                          <p:val>
                                            <p:strVal val="#ppt_x+0.1531"/>
                                          </p:val>
                                        </p:tav>
                                        <p:tav tm="50000">
                                          <p:val>
                                            <p:strVal val="#ppt_x+0.1550"/>
                                          </p:val>
                                        </p:tav>
                                        <p:tav tm="55000">
                                          <p:val>
                                            <p:strVal val="#ppt_x+0.1531"/>
                                          </p:val>
                                        </p:tav>
                                        <p:tav tm="60000">
                                          <p:val>
                                            <p:strVal val="#ppt_x+0.1474"/>
                                          </p:val>
                                        </p:tav>
                                        <p:tav tm="65000">
                                          <p:val>
                                            <p:strVal val="#ppt_x+0.1381"/>
                                          </p:val>
                                        </p:tav>
                                        <p:tav tm="70000">
                                          <p:val>
                                            <p:strVal val="#ppt_x+0.1254"/>
                                          </p:val>
                                        </p:tav>
                                        <p:tav tm="75000">
                                          <p:val>
                                            <p:strVal val="#ppt_x+0.1096"/>
                                          </p:val>
                                        </p:tav>
                                        <p:tav tm="80000">
                                          <p:val>
                                            <p:strVal val="#ppt_x+0.0911"/>
                                          </p:val>
                                        </p:tav>
                                        <p:tav tm="85000">
                                          <p:val>
                                            <p:strVal val="#ppt_x+0.0704"/>
                                          </p:val>
                                        </p:tav>
                                        <p:tav tm="90000">
                                          <p:val>
                                            <p:strVal val="#ppt_x+0.0479"/>
                                          </p:val>
                                        </p:tav>
                                        <p:tav tm="95000">
                                          <p:val>
                                            <p:strVal val="#ppt_x+0.024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600" decel="500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31"/>
                                          </p:val>
                                        </p:tav>
                                        <p:tav tm="5000">
                                          <p:val>
                                            <p:strVal val="#ppt_y+0.308"/>
                                          </p:val>
                                        </p:tav>
                                        <p:tav tm="10000">
                                          <p:val>
                                            <p:strVal val="#ppt_y+0.3024"/>
                                          </p:val>
                                        </p:tav>
                                        <p:tav tm="15000">
                                          <p:val>
                                            <p:strVal val="#ppt_y+0.2931"/>
                                          </p:val>
                                        </p:tav>
                                        <p:tav tm="20000">
                                          <p:val>
                                            <p:strVal val="#ppt_y+0.2804"/>
                                          </p:val>
                                        </p:tav>
                                        <p:tav tm="25000">
                                          <p:val>
                                            <p:strVal val="#ppt_y+0.2646"/>
                                          </p:val>
                                        </p:tav>
                                        <p:tav tm="30000">
                                          <p:val>
                                            <p:strVal val="#ppt_y+0.2461"/>
                                          </p:val>
                                        </p:tav>
                                        <p:tav tm="35000">
                                          <p:val>
                                            <p:strVal val="#ppt_y+0.2253"/>
                                          </p:val>
                                        </p:tav>
                                        <p:tav tm="40000">
                                          <p:val>
                                            <p:strVal val="#ppt_y+0.2029"/>
                                          </p:val>
                                        </p:tav>
                                        <p:tav tm="45000">
                                          <p:val>
                                            <p:strVal val="#ppt_y+0.1792"/>
                                          </p:val>
                                        </p:tav>
                                        <p:tav tm="50000">
                                          <p:val>
                                            <p:strVal val="#ppt_y+0.155"/>
                                          </p:val>
                                        </p:tav>
                                        <p:tav tm="55000">
                                          <p:val>
                                            <p:strVal val="#ppt_y+0.1307"/>
                                          </p:val>
                                        </p:tav>
                                        <p:tav tm="60000">
                                          <p:val>
                                            <p:strVal val="#ppt_y+0.1071"/>
                                          </p:val>
                                        </p:tav>
                                        <p:tav tm="65000">
                                          <p:val>
                                            <p:strVal val="#ppt_y+0.0846"/>
                                          </p:val>
                                        </p:tav>
                                        <p:tav tm="70000">
                                          <p:val>
                                            <p:strVal val="#ppt_y+0.0639"/>
                                          </p:val>
                                        </p:tav>
                                        <p:tav tm="75000">
                                          <p:val>
                                            <p:strVal val="#ppt_y+0.0454"/>
                                          </p:val>
                                        </p:tav>
                                        <p:tav tm="80000">
                                          <p:val>
                                            <p:strVal val="#ppt_y+0.0296"/>
                                          </p:val>
                                        </p:tav>
                                        <p:tav tm="85000">
                                          <p:val>
                                            <p:strVal val="#ppt_y+0.0169"/>
                                          </p:val>
                                        </p:tav>
                                        <p:tav tm="90000">
                                          <p:val>
                                            <p:strVal val="#ppt_y+0.0076"/>
                                          </p:val>
                                        </p:tav>
                                        <p:tav tm="95000">
                                          <p:val>
                                            <p:strVal val="#ppt_y+0.0019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go to bed</a:t>
            </a:r>
          </a:p>
          <a:p>
            <a:endParaRPr lang="en-US" dirty="0"/>
          </a:p>
          <a:p>
            <a:r>
              <a:rPr lang="en-US" dirty="0" err="1" smtClean="0"/>
              <a:t>Nosotros</a:t>
            </a:r>
            <a:r>
              <a:rPr lang="en-US" dirty="0" smtClean="0"/>
              <a:t> </a:t>
            </a:r>
            <a:r>
              <a:rPr lang="en-US" dirty="0" err="1" smtClean="0"/>
              <a:t>nos</a:t>
            </a:r>
            <a:r>
              <a:rPr lang="en-US" dirty="0" smtClean="0"/>
              <a:t> </a:t>
            </a:r>
            <a:r>
              <a:rPr lang="en-US" dirty="0" err="1" smtClean="0"/>
              <a:t>acostamos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291780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Juana y </a:t>
            </a:r>
            <a:r>
              <a:rPr lang="en-US" dirty="0" err="1" smtClean="0"/>
              <a:t>yo</a:t>
            </a:r>
            <a:r>
              <a:rPr lang="en-US" dirty="0" smtClean="0"/>
              <a:t> dry ourselves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Nosotros</a:t>
            </a:r>
            <a:r>
              <a:rPr lang="en-US" dirty="0" smtClean="0"/>
              <a:t> </a:t>
            </a:r>
            <a:r>
              <a:rPr lang="en-US" dirty="0" err="1" smtClean="0"/>
              <a:t>nos</a:t>
            </a:r>
            <a:r>
              <a:rPr lang="en-US" dirty="0" smtClean="0"/>
              <a:t> </a:t>
            </a:r>
            <a:r>
              <a:rPr lang="en-US" dirty="0" err="1" smtClean="0"/>
              <a:t>secamos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148820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Ana bathes</a:t>
            </a:r>
          </a:p>
          <a:p>
            <a:endParaRPr lang="en-US" dirty="0"/>
          </a:p>
          <a:p>
            <a:r>
              <a:rPr lang="en-US" dirty="0" smtClean="0"/>
              <a:t>Ella se </a:t>
            </a:r>
            <a:r>
              <a:rPr lang="en-US" dirty="0" err="1" smtClean="0"/>
              <a:t>baña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821187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Fabio y </a:t>
            </a:r>
            <a:r>
              <a:rPr lang="en-US" dirty="0" err="1" smtClean="0"/>
              <a:t>tú</a:t>
            </a:r>
            <a:r>
              <a:rPr lang="en-US" dirty="0" smtClean="0"/>
              <a:t> fall asleep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Vosotros</a:t>
            </a:r>
            <a:r>
              <a:rPr lang="en-US" dirty="0" smtClean="0"/>
              <a:t>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dormís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08906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en-US" dirty="0"/>
              <a:t>In small groups</a:t>
            </a:r>
          </a:p>
          <a:p>
            <a:r>
              <a:rPr lang="en-US" altLang="en-US" dirty="0"/>
              <a:t># off each person</a:t>
            </a:r>
          </a:p>
          <a:p>
            <a:r>
              <a:rPr lang="en-US" altLang="en-US" dirty="0"/>
              <a:t>Everybody answers question</a:t>
            </a:r>
          </a:p>
          <a:p>
            <a:r>
              <a:rPr lang="en-US" altLang="en-US" dirty="0"/>
              <a:t>Teacher rolls dado</a:t>
            </a:r>
          </a:p>
          <a:p>
            <a:r>
              <a:rPr lang="en-US" altLang="en-US" dirty="0"/>
              <a:t>If person with that number has the right answer- the team gets a pt.</a:t>
            </a:r>
          </a:p>
          <a:p>
            <a:r>
              <a:rPr lang="en-US" altLang="en-US" dirty="0"/>
              <a:t>Keep track of your own pts.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169891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Olivia y </a:t>
            </a:r>
            <a:r>
              <a:rPr lang="en-US" dirty="0" err="1" smtClean="0"/>
              <a:t>Ud</a:t>
            </a:r>
            <a:r>
              <a:rPr lang="en-US" dirty="0" smtClean="0"/>
              <a:t>. brush the teeth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err="1" smtClean="0"/>
              <a:t>Uds</a:t>
            </a:r>
            <a:r>
              <a:rPr lang="en-US" dirty="0" smtClean="0"/>
              <a:t>. Se </a:t>
            </a:r>
            <a:r>
              <a:rPr lang="en-US" dirty="0" err="1" smtClean="0"/>
              <a:t>lavan</a:t>
            </a:r>
            <a:r>
              <a:rPr lang="en-US" dirty="0" smtClean="0"/>
              <a:t> los </a:t>
            </a:r>
            <a:r>
              <a:rPr lang="en-US" dirty="0" err="1" smtClean="0"/>
              <a:t>dientes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307068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 know when to conjugate and when to use an infinitive.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we were to write the following sentence in Spanish- would we conjugate the verb???</a:t>
            </a:r>
          </a:p>
          <a:p>
            <a:endParaRPr lang="en-US" dirty="0"/>
          </a:p>
          <a:p>
            <a:r>
              <a:rPr lang="en-US" dirty="0" smtClean="0"/>
              <a:t>I’m going to put on the clothes.</a:t>
            </a:r>
          </a:p>
          <a:p>
            <a:endParaRPr lang="en-US" dirty="0"/>
          </a:p>
          <a:p>
            <a:r>
              <a:rPr lang="en-US" dirty="0" smtClean="0"/>
              <a:t>No- </a:t>
            </a:r>
          </a:p>
          <a:p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dirty="0" err="1" smtClean="0"/>
              <a:t>voy</a:t>
            </a:r>
            <a:r>
              <a:rPr lang="en-US" dirty="0" smtClean="0"/>
              <a:t> a </a:t>
            </a:r>
            <a:r>
              <a:rPr lang="en-US" dirty="0" err="1" smtClean="0"/>
              <a:t>ponerme</a:t>
            </a:r>
            <a:r>
              <a:rPr lang="en-US" dirty="0" smtClean="0"/>
              <a:t> la </a:t>
            </a:r>
            <a:r>
              <a:rPr lang="en-US" dirty="0" err="1" smtClean="0"/>
              <a:t>ropa</a:t>
            </a:r>
            <a:r>
              <a:rPr lang="en-US" dirty="0" smtClean="0"/>
              <a:t>/me </a:t>
            </a:r>
            <a:r>
              <a:rPr lang="en-US" dirty="0" err="1" smtClean="0"/>
              <a:t>voy</a:t>
            </a:r>
            <a:r>
              <a:rPr lang="en-US" dirty="0" smtClean="0"/>
              <a:t> a </a:t>
            </a:r>
            <a:r>
              <a:rPr lang="en-US" dirty="0" err="1" smtClean="0"/>
              <a:t>poner</a:t>
            </a:r>
            <a:r>
              <a:rPr lang="en-US" dirty="0" smtClean="0"/>
              <a:t> la </a:t>
            </a:r>
            <a:r>
              <a:rPr lang="en-US" dirty="0" err="1" smtClean="0"/>
              <a:t>ropa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53558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know when to conjugate and when to use an infinitive.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¿</a:t>
            </a:r>
            <a:r>
              <a:rPr lang="en-US" dirty="0" err="1" smtClean="0"/>
              <a:t>Cómo</a:t>
            </a:r>
            <a:r>
              <a:rPr lang="en-US" dirty="0" smtClean="0"/>
              <a:t> se dice?</a:t>
            </a:r>
          </a:p>
          <a:p>
            <a:endParaRPr lang="en-US" dirty="0"/>
          </a:p>
          <a:p>
            <a:r>
              <a:rPr lang="en-US" dirty="0" smtClean="0"/>
              <a:t>We’re going to shower ourselves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Nosotros</a:t>
            </a:r>
            <a:r>
              <a:rPr lang="en-US" dirty="0" smtClean="0"/>
              <a:t> </a:t>
            </a:r>
            <a:r>
              <a:rPr lang="en-US" dirty="0" err="1" smtClean="0"/>
              <a:t>vamos</a:t>
            </a:r>
            <a:r>
              <a:rPr lang="en-US" dirty="0" smtClean="0"/>
              <a:t> a </a:t>
            </a:r>
            <a:r>
              <a:rPr lang="en-US" dirty="0" err="1" smtClean="0"/>
              <a:t>ducharnos</a:t>
            </a:r>
            <a:r>
              <a:rPr lang="en-US" dirty="0" smtClean="0"/>
              <a:t>/</a:t>
            </a:r>
            <a:r>
              <a:rPr lang="en-US" dirty="0" err="1" smtClean="0"/>
              <a:t>nos</a:t>
            </a:r>
            <a:r>
              <a:rPr lang="en-US" dirty="0" smtClean="0"/>
              <a:t> </a:t>
            </a:r>
            <a:r>
              <a:rPr lang="en-US" dirty="0" err="1" smtClean="0"/>
              <a:t>vamos</a:t>
            </a:r>
            <a:r>
              <a:rPr lang="en-US" dirty="0" smtClean="0"/>
              <a:t> a </a:t>
            </a:r>
            <a:r>
              <a:rPr lang="en-US" dirty="0" err="1" smtClean="0"/>
              <a:t>duchar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913062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know when to conjugate and when to use an infinitive.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have to brush my teeth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dirty="0" err="1" smtClean="0"/>
              <a:t>tengo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lavarme</a:t>
            </a:r>
            <a:r>
              <a:rPr lang="en-US" dirty="0" smtClean="0"/>
              <a:t> los </a:t>
            </a:r>
            <a:r>
              <a:rPr lang="en-US" dirty="0" err="1" smtClean="0"/>
              <a:t>dientes</a:t>
            </a:r>
            <a:r>
              <a:rPr lang="en-US" dirty="0" smtClean="0"/>
              <a:t>/Me </a:t>
            </a:r>
            <a:r>
              <a:rPr lang="en-US" dirty="0" err="1" smtClean="0"/>
              <a:t>tengo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lavar</a:t>
            </a:r>
            <a:r>
              <a:rPr lang="en-US" dirty="0" smtClean="0"/>
              <a:t> los </a:t>
            </a:r>
            <a:r>
              <a:rPr lang="en-US" dirty="0" err="1" smtClean="0"/>
              <a:t>dientes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625808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know when to conjugate and when to use an infinitive.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She wants to get up at eleven</a:t>
            </a:r>
          </a:p>
          <a:p>
            <a:endParaRPr lang="en-US" dirty="0"/>
          </a:p>
          <a:p>
            <a:r>
              <a:rPr lang="en-US" dirty="0" smtClean="0"/>
              <a:t>Ella </a:t>
            </a:r>
            <a:r>
              <a:rPr lang="en-US" dirty="0" err="1" smtClean="0"/>
              <a:t>quiere</a:t>
            </a:r>
            <a:r>
              <a:rPr lang="en-US" dirty="0" smtClean="0"/>
              <a:t> </a:t>
            </a:r>
            <a:r>
              <a:rPr lang="en-US" dirty="0" err="1" smtClean="0"/>
              <a:t>levantarse</a:t>
            </a:r>
            <a:r>
              <a:rPr lang="en-US" dirty="0" smtClean="0"/>
              <a:t> a </a:t>
            </a:r>
            <a:r>
              <a:rPr lang="en-US" dirty="0" err="1" smtClean="0"/>
              <a:t>las</a:t>
            </a:r>
            <a:r>
              <a:rPr lang="en-US" dirty="0" smtClean="0"/>
              <a:t> once.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812843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3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4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3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3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00" decel="500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">
                                          <p:val>
                                            <p:strVal val="#ppt_x+0.0242"/>
                                          </p:val>
                                        </p:tav>
                                        <p:tav tm="10000">
                                          <p:val>
                                            <p:strVal val="#ppt_x+0.0479"/>
                                          </p:val>
                                        </p:tav>
                                        <p:tav tm="15000">
                                          <p:val>
                                            <p:strVal val="#ppt_x+0.0704"/>
                                          </p:val>
                                        </p:tav>
                                        <p:tav tm="20000">
                                          <p:val>
                                            <p:strVal val="#ppt_x+0.0911"/>
                                          </p:val>
                                        </p:tav>
                                        <p:tav tm="25000">
                                          <p:val>
                                            <p:strVal val="#ppt_x+0.1096"/>
                                          </p:val>
                                        </p:tav>
                                        <p:tav tm="30000">
                                          <p:val>
                                            <p:strVal val="#ppt_x+0.1254"/>
                                          </p:val>
                                        </p:tav>
                                        <p:tav tm="35000">
                                          <p:val>
                                            <p:strVal val="#ppt_x+0.1381"/>
                                          </p:val>
                                        </p:tav>
                                        <p:tav tm="40000">
                                          <p:val>
                                            <p:strVal val="#ppt_x+0.1474"/>
                                          </p:val>
                                        </p:tav>
                                        <p:tav tm="45000">
                                          <p:val>
                                            <p:strVal val="#ppt_x+0.1531"/>
                                          </p:val>
                                        </p:tav>
                                        <p:tav tm="50000">
                                          <p:val>
                                            <p:strVal val="#ppt_x+0.1550"/>
                                          </p:val>
                                        </p:tav>
                                        <p:tav tm="55000">
                                          <p:val>
                                            <p:strVal val="#ppt_x+0.1531"/>
                                          </p:val>
                                        </p:tav>
                                        <p:tav tm="60000">
                                          <p:val>
                                            <p:strVal val="#ppt_x+0.1474"/>
                                          </p:val>
                                        </p:tav>
                                        <p:tav tm="65000">
                                          <p:val>
                                            <p:strVal val="#ppt_x+0.1381"/>
                                          </p:val>
                                        </p:tav>
                                        <p:tav tm="70000">
                                          <p:val>
                                            <p:strVal val="#ppt_x+0.1254"/>
                                          </p:val>
                                        </p:tav>
                                        <p:tav tm="75000">
                                          <p:val>
                                            <p:strVal val="#ppt_x+0.1096"/>
                                          </p:val>
                                        </p:tav>
                                        <p:tav tm="80000">
                                          <p:val>
                                            <p:strVal val="#ppt_x+0.0911"/>
                                          </p:val>
                                        </p:tav>
                                        <p:tav tm="85000">
                                          <p:val>
                                            <p:strVal val="#ppt_x+0.0704"/>
                                          </p:val>
                                        </p:tav>
                                        <p:tav tm="90000">
                                          <p:val>
                                            <p:strVal val="#ppt_x+0.0479"/>
                                          </p:val>
                                        </p:tav>
                                        <p:tav tm="95000">
                                          <p:val>
                                            <p:strVal val="#ppt_x+0.024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600" decel="500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31"/>
                                          </p:val>
                                        </p:tav>
                                        <p:tav tm="5000">
                                          <p:val>
                                            <p:strVal val="#ppt_y+0.308"/>
                                          </p:val>
                                        </p:tav>
                                        <p:tav tm="10000">
                                          <p:val>
                                            <p:strVal val="#ppt_y+0.3024"/>
                                          </p:val>
                                        </p:tav>
                                        <p:tav tm="15000">
                                          <p:val>
                                            <p:strVal val="#ppt_y+0.2931"/>
                                          </p:val>
                                        </p:tav>
                                        <p:tav tm="20000">
                                          <p:val>
                                            <p:strVal val="#ppt_y+0.2804"/>
                                          </p:val>
                                        </p:tav>
                                        <p:tav tm="25000">
                                          <p:val>
                                            <p:strVal val="#ppt_y+0.2646"/>
                                          </p:val>
                                        </p:tav>
                                        <p:tav tm="30000">
                                          <p:val>
                                            <p:strVal val="#ppt_y+0.2461"/>
                                          </p:val>
                                        </p:tav>
                                        <p:tav tm="35000">
                                          <p:val>
                                            <p:strVal val="#ppt_y+0.2253"/>
                                          </p:val>
                                        </p:tav>
                                        <p:tav tm="40000">
                                          <p:val>
                                            <p:strVal val="#ppt_y+0.2029"/>
                                          </p:val>
                                        </p:tav>
                                        <p:tav tm="45000">
                                          <p:val>
                                            <p:strVal val="#ppt_y+0.1792"/>
                                          </p:val>
                                        </p:tav>
                                        <p:tav tm="50000">
                                          <p:val>
                                            <p:strVal val="#ppt_y+0.155"/>
                                          </p:val>
                                        </p:tav>
                                        <p:tav tm="55000">
                                          <p:val>
                                            <p:strVal val="#ppt_y+0.1307"/>
                                          </p:val>
                                        </p:tav>
                                        <p:tav tm="60000">
                                          <p:val>
                                            <p:strVal val="#ppt_y+0.1071"/>
                                          </p:val>
                                        </p:tav>
                                        <p:tav tm="65000">
                                          <p:val>
                                            <p:strVal val="#ppt_y+0.0846"/>
                                          </p:val>
                                        </p:tav>
                                        <p:tav tm="70000">
                                          <p:val>
                                            <p:strVal val="#ppt_y+0.0639"/>
                                          </p:val>
                                        </p:tav>
                                        <p:tav tm="75000">
                                          <p:val>
                                            <p:strVal val="#ppt_y+0.0454"/>
                                          </p:val>
                                        </p:tav>
                                        <p:tav tm="80000">
                                          <p:val>
                                            <p:strVal val="#ppt_y+0.0296"/>
                                          </p:val>
                                        </p:tav>
                                        <p:tav tm="85000">
                                          <p:val>
                                            <p:strVal val="#ppt_y+0.0169"/>
                                          </p:val>
                                        </p:tav>
                                        <p:tav tm="90000">
                                          <p:val>
                                            <p:strVal val="#ppt_y+0.0076"/>
                                          </p:val>
                                        </p:tav>
                                        <p:tav tm="95000">
                                          <p:val>
                                            <p:strVal val="#ppt_y+0.0019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know when to conjugate and when to use an infinitive.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 wakes up at 8:00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Él</a:t>
            </a:r>
            <a:r>
              <a:rPr lang="en-US" dirty="0" smtClean="0"/>
              <a:t> se </a:t>
            </a:r>
            <a:r>
              <a:rPr lang="en-US" dirty="0" err="1" smtClean="0"/>
              <a:t>despierta</a:t>
            </a:r>
            <a:r>
              <a:rPr lang="en-US" dirty="0" smtClean="0"/>
              <a:t> a </a:t>
            </a:r>
            <a:r>
              <a:rPr lang="en-US" dirty="0" err="1" smtClean="0"/>
              <a:t>las</a:t>
            </a:r>
            <a:r>
              <a:rPr lang="en-US" dirty="0" smtClean="0"/>
              <a:t> </a:t>
            </a:r>
            <a:r>
              <a:rPr lang="en-US" dirty="0" err="1" smtClean="0"/>
              <a:t>ocho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138971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know when to conjugate and when to use an infinitive.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s/</a:t>
            </a:r>
            <a:r>
              <a:rPr lang="en-US" dirty="0" err="1" smtClean="0"/>
              <a:t>fam</a:t>
            </a:r>
            <a:r>
              <a:rPr lang="en-US" dirty="0" smtClean="0"/>
              <a:t> need to shave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Tú</a:t>
            </a:r>
            <a:r>
              <a:rPr lang="en-US" dirty="0" smtClean="0"/>
              <a:t> </a:t>
            </a:r>
            <a:r>
              <a:rPr lang="en-US" dirty="0" err="1" smtClean="0"/>
              <a:t>necesitas</a:t>
            </a:r>
            <a:r>
              <a:rPr lang="en-US" dirty="0" smtClean="0"/>
              <a:t> </a:t>
            </a:r>
            <a:r>
              <a:rPr lang="en-US" dirty="0" err="1" smtClean="0"/>
              <a:t>afeitarte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87025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know when to conjugate and when to use an infinitive.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have to leave/go away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dirty="0" err="1" smtClean="0"/>
              <a:t>tengo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irme</a:t>
            </a:r>
            <a:r>
              <a:rPr lang="en-US" dirty="0" smtClean="0"/>
              <a:t>/me </a:t>
            </a:r>
            <a:r>
              <a:rPr lang="en-US" dirty="0" err="1" smtClean="0"/>
              <a:t>tengo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ir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46546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know when to conjugate and when to use an infinitive.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I’m going to get up early tomorrow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Yo</a:t>
            </a:r>
            <a:r>
              <a:rPr lang="en-US" dirty="0" smtClean="0"/>
              <a:t> </a:t>
            </a:r>
            <a:r>
              <a:rPr lang="en-US" dirty="0" err="1" smtClean="0"/>
              <a:t>voy</a:t>
            </a:r>
            <a:r>
              <a:rPr lang="en-US" dirty="0" smtClean="0"/>
              <a:t> a </a:t>
            </a:r>
            <a:r>
              <a:rPr lang="en-US" dirty="0" err="1" smtClean="0"/>
              <a:t>levantarme</a:t>
            </a:r>
            <a:r>
              <a:rPr lang="en-US" dirty="0" smtClean="0"/>
              <a:t> </a:t>
            </a:r>
            <a:r>
              <a:rPr lang="en-US" dirty="0" err="1" smtClean="0"/>
              <a:t>temprano</a:t>
            </a:r>
            <a:r>
              <a:rPr lang="en-US" dirty="0" smtClean="0"/>
              <a:t> </a:t>
            </a:r>
            <a:r>
              <a:rPr lang="en-US" dirty="0" err="1" smtClean="0"/>
              <a:t>mañana</a:t>
            </a:r>
            <a:r>
              <a:rPr lang="en-US" dirty="0" smtClean="0"/>
              <a:t>/me </a:t>
            </a:r>
            <a:r>
              <a:rPr lang="en-US" dirty="0" err="1" smtClean="0"/>
              <a:t>voy</a:t>
            </a:r>
            <a:r>
              <a:rPr lang="en-US" dirty="0" smtClean="0"/>
              <a:t> a </a:t>
            </a:r>
            <a:r>
              <a:rPr lang="en-US" dirty="0" err="1" smtClean="0"/>
              <a:t>levantar</a:t>
            </a:r>
            <a:r>
              <a:rPr lang="en-US" dirty="0" smtClean="0"/>
              <a:t> </a:t>
            </a:r>
            <a:r>
              <a:rPr lang="en-US" dirty="0" err="1" smtClean="0"/>
              <a:t>temprano</a:t>
            </a:r>
            <a:r>
              <a:rPr lang="en-US" dirty="0" smtClean="0"/>
              <a:t> </a:t>
            </a:r>
            <a:r>
              <a:rPr lang="en-US" dirty="0" err="1" smtClean="0"/>
              <a:t>mañana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04004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3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4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4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3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3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00" decel="500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">
                                          <p:val>
                                            <p:strVal val="#ppt_x+0.0242"/>
                                          </p:val>
                                        </p:tav>
                                        <p:tav tm="10000">
                                          <p:val>
                                            <p:strVal val="#ppt_x+0.0479"/>
                                          </p:val>
                                        </p:tav>
                                        <p:tav tm="15000">
                                          <p:val>
                                            <p:strVal val="#ppt_x+0.0704"/>
                                          </p:val>
                                        </p:tav>
                                        <p:tav tm="20000">
                                          <p:val>
                                            <p:strVal val="#ppt_x+0.0911"/>
                                          </p:val>
                                        </p:tav>
                                        <p:tav tm="25000">
                                          <p:val>
                                            <p:strVal val="#ppt_x+0.1096"/>
                                          </p:val>
                                        </p:tav>
                                        <p:tav tm="30000">
                                          <p:val>
                                            <p:strVal val="#ppt_x+0.1254"/>
                                          </p:val>
                                        </p:tav>
                                        <p:tav tm="35000">
                                          <p:val>
                                            <p:strVal val="#ppt_x+0.1381"/>
                                          </p:val>
                                        </p:tav>
                                        <p:tav tm="40000">
                                          <p:val>
                                            <p:strVal val="#ppt_x+0.1474"/>
                                          </p:val>
                                        </p:tav>
                                        <p:tav tm="45000">
                                          <p:val>
                                            <p:strVal val="#ppt_x+0.1531"/>
                                          </p:val>
                                        </p:tav>
                                        <p:tav tm="50000">
                                          <p:val>
                                            <p:strVal val="#ppt_x+0.1550"/>
                                          </p:val>
                                        </p:tav>
                                        <p:tav tm="55000">
                                          <p:val>
                                            <p:strVal val="#ppt_x+0.1531"/>
                                          </p:val>
                                        </p:tav>
                                        <p:tav tm="60000">
                                          <p:val>
                                            <p:strVal val="#ppt_x+0.1474"/>
                                          </p:val>
                                        </p:tav>
                                        <p:tav tm="65000">
                                          <p:val>
                                            <p:strVal val="#ppt_x+0.1381"/>
                                          </p:val>
                                        </p:tav>
                                        <p:tav tm="70000">
                                          <p:val>
                                            <p:strVal val="#ppt_x+0.1254"/>
                                          </p:val>
                                        </p:tav>
                                        <p:tav tm="75000">
                                          <p:val>
                                            <p:strVal val="#ppt_x+0.1096"/>
                                          </p:val>
                                        </p:tav>
                                        <p:tav tm="80000">
                                          <p:val>
                                            <p:strVal val="#ppt_x+0.0911"/>
                                          </p:val>
                                        </p:tav>
                                        <p:tav tm="85000">
                                          <p:val>
                                            <p:strVal val="#ppt_x+0.0704"/>
                                          </p:val>
                                        </p:tav>
                                        <p:tav tm="90000">
                                          <p:val>
                                            <p:strVal val="#ppt_x+0.0479"/>
                                          </p:val>
                                        </p:tav>
                                        <p:tav tm="95000">
                                          <p:val>
                                            <p:strVal val="#ppt_x+0.024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600" decel="500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31"/>
                                          </p:val>
                                        </p:tav>
                                        <p:tav tm="5000">
                                          <p:val>
                                            <p:strVal val="#ppt_y+0.308"/>
                                          </p:val>
                                        </p:tav>
                                        <p:tav tm="10000">
                                          <p:val>
                                            <p:strVal val="#ppt_y+0.3024"/>
                                          </p:val>
                                        </p:tav>
                                        <p:tav tm="15000">
                                          <p:val>
                                            <p:strVal val="#ppt_y+0.2931"/>
                                          </p:val>
                                        </p:tav>
                                        <p:tav tm="20000">
                                          <p:val>
                                            <p:strVal val="#ppt_y+0.2804"/>
                                          </p:val>
                                        </p:tav>
                                        <p:tav tm="25000">
                                          <p:val>
                                            <p:strVal val="#ppt_y+0.2646"/>
                                          </p:val>
                                        </p:tav>
                                        <p:tav tm="30000">
                                          <p:val>
                                            <p:strVal val="#ppt_y+0.2461"/>
                                          </p:val>
                                        </p:tav>
                                        <p:tav tm="35000">
                                          <p:val>
                                            <p:strVal val="#ppt_y+0.2253"/>
                                          </p:val>
                                        </p:tav>
                                        <p:tav tm="40000">
                                          <p:val>
                                            <p:strVal val="#ppt_y+0.2029"/>
                                          </p:val>
                                        </p:tav>
                                        <p:tav tm="45000">
                                          <p:val>
                                            <p:strVal val="#ppt_y+0.1792"/>
                                          </p:val>
                                        </p:tav>
                                        <p:tav tm="50000">
                                          <p:val>
                                            <p:strVal val="#ppt_y+0.155"/>
                                          </p:val>
                                        </p:tav>
                                        <p:tav tm="55000">
                                          <p:val>
                                            <p:strVal val="#ppt_y+0.1307"/>
                                          </p:val>
                                        </p:tav>
                                        <p:tav tm="60000">
                                          <p:val>
                                            <p:strVal val="#ppt_y+0.1071"/>
                                          </p:val>
                                        </p:tav>
                                        <p:tav tm="65000">
                                          <p:val>
                                            <p:strVal val="#ppt_y+0.0846"/>
                                          </p:val>
                                        </p:tav>
                                        <p:tav tm="70000">
                                          <p:val>
                                            <p:strVal val="#ppt_y+0.0639"/>
                                          </p:val>
                                        </p:tav>
                                        <p:tav tm="75000">
                                          <p:val>
                                            <p:strVal val="#ppt_y+0.0454"/>
                                          </p:val>
                                        </p:tav>
                                        <p:tav tm="80000">
                                          <p:val>
                                            <p:strVal val="#ppt_y+0.0296"/>
                                          </p:val>
                                        </p:tav>
                                        <p:tav tm="85000">
                                          <p:val>
                                            <p:strVal val="#ppt_y+0.0169"/>
                                          </p:val>
                                        </p:tav>
                                        <p:tav tm="90000">
                                          <p:val>
                                            <p:strVal val="#ppt_y+0.0076"/>
                                          </p:val>
                                        </p:tav>
                                        <p:tav tm="95000">
                                          <p:val>
                                            <p:strVal val="#ppt_y+0.0019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Give two things that distinguish a reflexive verb from other verbs.</a:t>
            </a:r>
          </a:p>
          <a:p>
            <a:endParaRPr lang="en-US" dirty="0"/>
          </a:p>
          <a:p>
            <a:r>
              <a:rPr lang="en-US" dirty="0" smtClean="0"/>
              <a:t>They end in ‘se’</a:t>
            </a:r>
          </a:p>
          <a:p>
            <a:r>
              <a:rPr lang="en-US" dirty="0" smtClean="0"/>
              <a:t>The action reflects back to the speaker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86901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" presetID="55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Which one of these is reflexive-and why?</a:t>
            </a:r>
          </a:p>
          <a:p>
            <a:endParaRPr lang="en-US" dirty="0" smtClean="0"/>
          </a:p>
          <a:p>
            <a:r>
              <a:rPr lang="en-US" dirty="0" err="1" smtClean="0"/>
              <a:t>Lavarse</a:t>
            </a:r>
            <a:r>
              <a:rPr lang="en-US" dirty="0" smtClean="0"/>
              <a:t>     </a:t>
            </a:r>
            <a:r>
              <a:rPr lang="en-US" dirty="0" err="1" smtClean="0"/>
              <a:t>Lavar</a:t>
            </a:r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Lavarse</a:t>
            </a:r>
            <a:r>
              <a:rPr lang="en-US" dirty="0" smtClean="0"/>
              <a:t> is reflexive- it ends in ‘se’ and the action reflects back to the speaker.  </a:t>
            </a:r>
            <a:r>
              <a:rPr lang="en-US" dirty="0" err="1" smtClean="0"/>
              <a:t>Lavar</a:t>
            </a:r>
            <a:r>
              <a:rPr lang="en-US" dirty="0" smtClean="0"/>
              <a:t> also means to wash but would be used with something other than the speaker… like the… dishes …the car ….the cat…..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6519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 can conjugate present tense reflexive verbs.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 shower (myself).</a:t>
            </a:r>
          </a:p>
          <a:p>
            <a:endParaRPr lang="en-US" dirty="0" smtClean="0"/>
          </a:p>
          <a:p>
            <a:endParaRPr lang="en-US" dirty="0"/>
          </a:p>
          <a:p>
            <a:r>
              <a:rPr lang="en-US" dirty="0" err="1" smtClean="0"/>
              <a:t>Yo</a:t>
            </a:r>
            <a:r>
              <a:rPr lang="en-US" dirty="0" smtClean="0"/>
              <a:t> me </a:t>
            </a:r>
            <a:r>
              <a:rPr lang="en-US" dirty="0" err="1" smtClean="0"/>
              <a:t>ducho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2453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She puts on the clothes.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smtClean="0"/>
              <a:t>Ella se pone la </a:t>
            </a:r>
            <a:r>
              <a:rPr lang="en-US" dirty="0" err="1" smtClean="0"/>
              <a:t>ropa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127269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They comb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Ellos</a:t>
            </a:r>
            <a:r>
              <a:rPr lang="en-US" dirty="0" smtClean="0"/>
              <a:t> se </a:t>
            </a:r>
            <a:r>
              <a:rPr lang="en-US" dirty="0" err="1" smtClean="0"/>
              <a:t>peinan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29574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We shave</a:t>
            </a:r>
          </a:p>
          <a:p>
            <a:endParaRPr lang="en-US" dirty="0"/>
          </a:p>
          <a:p>
            <a:endParaRPr lang="en-US" dirty="0" smtClean="0"/>
          </a:p>
          <a:p>
            <a:r>
              <a:rPr lang="en-US" dirty="0" err="1" smtClean="0"/>
              <a:t>Nosotros</a:t>
            </a:r>
            <a:r>
              <a:rPr lang="en-US" dirty="0" smtClean="0"/>
              <a:t> </a:t>
            </a:r>
            <a:r>
              <a:rPr lang="en-US" dirty="0" err="1" smtClean="0"/>
              <a:t>nos</a:t>
            </a:r>
            <a:r>
              <a:rPr lang="en-US" dirty="0"/>
              <a:t> </a:t>
            </a:r>
            <a:r>
              <a:rPr lang="en-US" dirty="0" err="1" smtClean="0"/>
              <a:t>afeitamos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393412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I can conjugate present tense reflexive verbs.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You </a:t>
            </a:r>
            <a:r>
              <a:rPr lang="en-US" dirty="0" err="1" smtClean="0"/>
              <a:t>pl</a:t>
            </a:r>
            <a:r>
              <a:rPr lang="en-US" dirty="0" smtClean="0"/>
              <a:t>/</a:t>
            </a:r>
            <a:r>
              <a:rPr lang="en-US" dirty="0" err="1" smtClean="0"/>
              <a:t>fam</a:t>
            </a:r>
            <a:r>
              <a:rPr lang="en-US" dirty="0" smtClean="0"/>
              <a:t> wash the hair</a:t>
            </a:r>
          </a:p>
          <a:p>
            <a:endParaRPr lang="en-US" dirty="0"/>
          </a:p>
          <a:p>
            <a:r>
              <a:rPr lang="en-US" dirty="0" err="1" smtClean="0"/>
              <a:t>Vosotros</a:t>
            </a:r>
            <a:r>
              <a:rPr lang="en-US" dirty="0" smtClean="0"/>
              <a:t> </a:t>
            </a:r>
            <a:r>
              <a:rPr lang="en-US" dirty="0" err="1" smtClean="0"/>
              <a:t>os</a:t>
            </a:r>
            <a:r>
              <a:rPr lang="en-US" dirty="0" smtClean="0"/>
              <a:t> </a:t>
            </a:r>
            <a:r>
              <a:rPr lang="en-US" dirty="0" err="1" smtClean="0"/>
              <a:t>laváis</a:t>
            </a:r>
            <a:r>
              <a:rPr lang="en-US" dirty="0" smtClean="0"/>
              <a:t> el </a:t>
            </a:r>
            <a:r>
              <a:rPr lang="en-US" dirty="0" err="1" smtClean="0"/>
              <a:t>pelo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12557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spect">
  <a:themeElements>
    <a:clrScheme name="Aspect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atMod val="270000"/>
              </a:schemeClr>
            </a:gs>
            <a:gs pos="25000">
              <a:schemeClr val="phClr">
                <a:tint val="60000"/>
                <a:satMod val="300000"/>
              </a:schemeClr>
            </a:gs>
            <a:gs pos="100000">
              <a:schemeClr val="phClr">
                <a:tint val="29000"/>
                <a:satMod val="40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5000"/>
                <a:satMod val="155000"/>
              </a:schemeClr>
            </a:gs>
            <a:gs pos="60000">
              <a:schemeClr val="phClr">
                <a:shade val="95000"/>
                <a:satMod val="150000"/>
              </a:schemeClr>
            </a:gs>
            <a:gs pos="100000">
              <a:schemeClr val="phClr">
                <a:tint val="87000"/>
                <a:satMod val="2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atMod val="150000"/>
            </a:schemeClr>
          </a:solidFill>
          <a:prstDash val="solid"/>
        </a:ln>
        <a:ln w="425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65500" dist="38100" dir="5400000" rotWithShape="0">
              <a:srgbClr val="000000">
                <a:alpha val="4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2000000"/>
            </a:lightRig>
          </a:scene3d>
          <a:sp3d prstMaterial="powder">
            <a:bevelT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35000"/>
                <a:satMod val="150000"/>
              </a:schemeClr>
            </a:gs>
            <a:gs pos="45000">
              <a:schemeClr val="phClr">
                <a:shade val="68000"/>
                <a:satMod val="15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0"/>
        </a:gradFill>
        <a:blipFill>
          <a:blip xmlns:r="http://schemas.openxmlformats.org/officeDocument/2006/relationships" r:embed="rId1">
            <a:duotone>
              <a:schemeClr val="phClr">
                <a:shade val="800"/>
                <a:satMod val="150000"/>
              </a:schemeClr>
              <a:schemeClr val="phClr">
                <a:tint val="80000"/>
                <a:satMod val="150000"/>
              </a:schemeClr>
            </a:duotone>
          </a:blip>
          <a:tile tx="0" ty="0" sx="75000" sy="7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Aspect</Template>
  <TotalTime>422</TotalTime>
  <Words>602</Words>
  <Application>Microsoft Office PowerPoint</Application>
  <PresentationFormat>On-screen Show (4:3)</PresentationFormat>
  <Paragraphs>137</Paragraphs>
  <Slides>28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29" baseType="lpstr">
      <vt:lpstr>Aspect</vt:lpstr>
      <vt:lpstr>5-1 2nd </vt:lpstr>
      <vt:lpstr>PowerPoint Presentation</vt:lpstr>
      <vt:lpstr>PowerPoint Presentation</vt:lpstr>
      <vt:lpstr>PowerPoint Presentation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can conjugate present tense reflexive verbs.</vt:lpstr>
      <vt:lpstr>I know when to conjugate and when to use an infinitive.</vt:lpstr>
      <vt:lpstr>I know when to conjugate and when to use an infinitive.</vt:lpstr>
      <vt:lpstr>I know when to conjugate and when to use an infinitive.</vt:lpstr>
      <vt:lpstr>I know when to conjugate and when to use an infinitive.</vt:lpstr>
      <vt:lpstr>I know when to conjugate and when to use an infinitive.</vt:lpstr>
      <vt:lpstr>I know when to conjugate and when to use an infinitive.</vt:lpstr>
      <vt:lpstr>I know when to conjugate and when to use an infinitive.</vt:lpstr>
      <vt:lpstr>I know when to conjugate and when to use an infinitive.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5-1 2nd</dc:title>
  <dc:creator>Coffman, Kristie</dc:creator>
  <cp:lastModifiedBy>Prine, Stephanie</cp:lastModifiedBy>
  <cp:revision>6</cp:revision>
  <dcterms:created xsi:type="dcterms:W3CDTF">2013-10-04T16:50:28Z</dcterms:created>
  <dcterms:modified xsi:type="dcterms:W3CDTF">2013-10-07T20:35:32Z</dcterms:modified>
</cp:coreProperties>
</file>

<file path=docProps/thumbnail.jpeg>
</file>